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5"/>
  </p:notesMasterIdLst>
  <p:handoutMasterIdLst>
    <p:handoutMasterId r:id="rId16"/>
  </p:handoutMasterIdLst>
  <p:sldIdLst>
    <p:sldId id="262" r:id="rId5"/>
    <p:sldId id="265" r:id="rId6"/>
    <p:sldId id="268" r:id="rId7"/>
    <p:sldId id="269" r:id="rId8"/>
    <p:sldId id="259" r:id="rId9"/>
    <p:sldId id="276" r:id="rId10"/>
    <p:sldId id="277" r:id="rId11"/>
    <p:sldId id="274" r:id="rId12"/>
    <p:sldId id="267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03"/>
    <a:srgbClr val="EABD04"/>
    <a:srgbClr val="E5A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C5D55-B17A-417B-8FCF-FA51CF826912}" v="114" dt="2024-11-07T06:31:48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62500" autoAdjust="0"/>
  </p:normalViewPr>
  <p:slideViewPr>
    <p:cSldViewPr snapToGrid="0" snapToObjects="1">
      <p:cViewPr varScale="1">
        <p:scale>
          <a:sx n="67" d="100"/>
          <a:sy n="67" d="100"/>
        </p:scale>
        <p:origin x="2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A9AA4-D32B-4368-BAF8-47ABECAE93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4A68AB-7C00-4341-B4E4-C3C0B99CD8AC}">
      <dgm:prSet/>
      <dgm:spPr/>
      <dgm:t>
        <a:bodyPr/>
        <a:lstStyle/>
        <a:p>
          <a:r>
            <a:rPr lang="en-US" b="0" i="0" dirty="0"/>
            <a:t>Performance </a:t>
          </a:r>
          <a:endParaRPr lang="en-US" dirty="0"/>
        </a:p>
      </dgm:t>
    </dgm:pt>
    <dgm:pt modelId="{86A5EC0E-8EA7-4E75-BD98-65CF9E5BCB73}" type="parTrans" cxnId="{C4B09948-06BF-4466-82F1-F9022B391CBA}">
      <dgm:prSet/>
      <dgm:spPr/>
      <dgm:t>
        <a:bodyPr/>
        <a:lstStyle/>
        <a:p>
          <a:endParaRPr lang="en-US"/>
        </a:p>
      </dgm:t>
    </dgm:pt>
    <dgm:pt modelId="{378BDA56-243D-4E18-8A1D-E5FCD6915ADE}" type="sibTrans" cxnId="{C4B09948-06BF-4466-82F1-F9022B391CBA}">
      <dgm:prSet/>
      <dgm:spPr/>
      <dgm:t>
        <a:bodyPr/>
        <a:lstStyle/>
        <a:p>
          <a:endParaRPr lang="en-US"/>
        </a:p>
      </dgm:t>
    </dgm:pt>
    <dgm:pt modelId="{A27674FB-1E75-441C-A674-D268CA3B9EDF}">
      <dgm:prSet/>
      <dgm:spPr/>
      <dgm:t>
        <a:bodyPr/>
        <a:lstStyle/>
        <a:p>
          <a:r>
            <a:rPr lang="en-US" dirty="0"/>
            <a:t>Security</a:t>
          </a:r>
        </a:p>
      </dgm:t>
    </dgm:pt>
    <dgm:pt modelId="{53CAAF6E-6777-4959-BE28-78F2661315EB}" type="parTrans" cxnId="{89BDFE8B-C652-443A-9F54-A54CAAB51444}">
      <dgm:prSet/>
      <dgm:spPr/>
      <dgm:t>
        <a:bodyPr/>
        <a:lstStyle/>
        <a:p>
          <a:endParaRPr lang="en-US"/>
        </a:p>
      </dgm:t>
    </dgm:pt>
    <dgm:pt modelId="{5D169441-488E-40DD-A16A-D9BF7C337F09}" type="sibTrans" cxnId="{89BDFE8B-C652-443A-9F54-A54CAAB51444}">
      <dgm:prSet/>
      <dgm:spPr/>
      <dgm:t>
        <a:bodyPr/>
        <a:lstStyle/>
        <a:p>
          <a:endParaRPr lang="en-US"/>
        </a:p>
      </dgm:t>
    </dgm:pt>
    <dgm:pt modelId="{FA7A40E3-935C-45A8-9B84-7CBD25A2793C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953F3DAA-E0FF-4EFC-9BE9-0FC3130FBCBC}" type="parTrans" cxnId="{B54DA400-6200-4366-BEF7-FA71A83C5635}">
      <dgm:prSet/>
      <dgm:spPr/>
      <dgm:t>
        <a:bodyPr/>
        <a:lstStyle/>
        <a:p>
          <a:endParaRPr lang="en-US"/>
        </a:p>
      </dgm:t>
    </dgm:pt>
    <dgm:pt modelId="{9049A9FB-4176-4D46-A9AC-7E81F916111C}" type="sibTrans" cxnId="{B54DA400-6200-4366-BEF7-FA71A83C5635}">
      <dgm:prSet/>
      <dgm:spPr/>
      <dgm:t>
        <a:bodyPr/>
        <a:lstStyle/>
        <a:p>
          <a:endParaRPr lang="en-US"/>
        </a:p>
      </dgm:t>
    </dgm:pt>
    <dgm:pt modelId="{9FBD3F3F-C50D-4E59-9B86-EFB65983C22E}" type="pres">
      <dgm:prSet presAssocID="{3A2A9AA4-D32B-4368-BAF8-47ABECAE93B5}" presName="vert0" presStyleCnt="0">
        <dgm:presLayoutVars>
          <dgm:dir/>
          <dgm:animOne val="branch"/>
          <dgm:animLvl val="lvl"/>
        </dgm:presLayoutVars>
      </dgm:prSet>
      <dgm:spPr/>
    </dgm:pt>
    <dgm:pt modelId="{D1E56062-DC04-43D6-821B-D810ECAA1A9F}" type="pres">
      <dgm:prSet presAssocID="{9B4A68AB-7C00-4341-B4E4-C3C0B99CD8AC}" presName="thickLine" presStyleLbl="alignNode1" presStyleIdx="0" presStyleCnt="3"/>
      <dgm:spPr/>
    </dgm:pt>
    <dgm:pt modelId="{7F9AB956-3CB1-42D8-B213-3AC0A2FCC3C3}" type="pres">
      <dgm:prSet presAssocID="{9B4A68AB-7C00-4341-B4E4-C3C0B99CD8AC}" presName="horz1" presStyleCnt="0"/>
      <dgm:spPr/>
    </dgm:pt>
    <dgm:pt modelId="{640B36B5-AF8E-4DF5-950B-7041A5E73F6C}" type="pres">
      <dgm:prSet presAssocID="{9B4A68AB-7C00-4341-B4E4-C3C0B99CD8AC}" presName="tx1" presStyleLbl="revTx" presStyleIdx="0" presStyleCnt="3"/>
      <dgm:spPr/>
    </dgm:pt>
    <dgm:pt modelId="{2A78AA96-9B40-4367-AFCC-7E346BED6C83}" type="pres">
      <dgm:prSet presAssocID="{9B4A68AB-7C00-4341-B4E4-C3C0B99CD8AC}" presName="vert1" presStyleCnt="0"/>
      <dgm:spPr/>
    </dgm:pt>
    <dgm:pt modelId="{7B0AD277-1BFA-4786-B87F-BCD33585B8D3}" type="pres">
      <dgm:prSet presAssocID="{A27674FB-1E75-441C-A674-D268CA3B9EDF}" presName="thickLine" presStyleLbl="alignNode1" presStyleIdx="1" presStyleCnt="3"/>
      <dgm:spPr/>
    </dgm:pt>
    <dgm:pt modelId="{3DB32A7A-386F-4930-972C-CEE0F3FC2479}" type="pres">
      <dgm:prSet presAssocID="{A27674FB-1E75-441C-A674-D268CA3B9EDF}" presName="horz1" presStyleCnt="0"/>
      <dgm:spPr/>
    </dgm:pt>
    <dgm:pt modelId="{B82C90CC-0749-4758-8A2F-212FB531FB46}" type="pres">
      <dgm:prSet presAssocID="{A27674FB-1E75-441C-A674-D268CA3B9EDF}" presName="tx1" presStyleLbl="revTx" presStyleIdx="1" presStyleCnt="3"/>
      <dgm:spPr/>
    </dgm:pt>
    <dgm:pt modelId="{D6240695-AF70-4DCD-BF90-74B25A694B9F}" type="pres">
      <dgm:prSet presAssocID="{A27674FB-1E75-441C-A674-D268CA3B9EDF}" presName="vert1" presStyleCnt="0"/>
      <dgm:spPr/>
    </dgm:pt>
    <dgm:pt modelId="{58A93914-2387-4AD5-BDC9-E2840F400896}" type="pres">
      <dgm:prSet presAssocID="{FA7A40E3-935C-45A8-9B84-7CBD25A2793C}" presName="thickLine" presStyleLbl="alignNode1" presStyleIdx="2" presStyleCnt="3"/>
      <dgm:spPr/>
    </dgm:pt>
    <dgm:pt modelId="{147D24C2-326B-4533-9B3D-3D8D4637E20E}" type="pres">
      <dgm:prSet presAssocID="{FA7A40E3-935C-45A8-9B84-7CBD25A2793C}" presName="horz1" presStyleCnt="0"/>
      <dgm:spPr/>
    </dgm:pt>
    <dgm:pt modelId="{6FA44CF7-76CF-4577-BE9E-117F2EC89E5C}" type="pres">
      <dgm:prSet presAssocID="{FA7A40E3-935C-45A8-9B84-7CBD25A2793C}" presName="tx1" presStyleLbl="revTx" presStyleIdx="2" presStyleCnt="3"/>
      <dgm:spPr/>
    </dgm:pt>
    <dgm:pt modelId="{B6BC7E38-16A2-46A1-9686-EC1403E95B59}" type="pres">
      <dgm:prSet presAssocID="{FA7A40E3-935C-45A8-9B84-7CBD25A2793C}" presName="vert1" presStyleCnt="0"/>
      <dgm:spPr/>
    </dgm:pt>
  </dgm:ptLst>
  <dgm:cxnLst>
    <dgm:cxn modelId="{B54DA400-6200-4366-BEF7-FA71A83C5635}" srcId="{3A2A9AA4-D32B-4368-BAF8-47ABECAE93B5}" destId="{FA7A40E3-935C-45A8-9B84-7CBD25A2793C}" srcOrd="2" destOrd="0" parTransId="{953F3DAA-E0FF-4EFC-9BE9-0FC3130FBCBC}" sibTransId="{9049A9FB-4176-4D46-A9AC-7E81F916111C}"/>
    <dgm:cxn modelId="{C4B09948-06BF-4466-82F1-F9022B391CBA}" srcId="{3A2A9AA4-D32B-4368-BAF8-47ABECAE93B5}" destId="{9B4A68AB-7C00-4341-B4E4-C3C0B99CD8AC}" srcOrd="0" destOrd="0" parTransId="{86A5EC0E-8EA7-4E75-BD98-65CF9E5BCB73}" sibTransId="{378BDA56-243D-4E18-8A1D-E5FCD6915ADE}"/>
    <dgm:cxn modelId="{DC42026D-A8BA-463E-88F9-E59441678FEB}" type="presOf" srcId="{3A2A9AA4-D32B-4368-BAF8-47ABECAE93B5}" destId="{9FBD3F3F-C50D-4E59-9B86-EFB65983C22E}" srcOrd="0" destOrd="0" presId="urn:microsoft.com/office/officeart/2008/layout/LinedList"/>
    <dgm:cxn modelId="{EC01CD7B-4008-40ED-98A1-E43D230F39FB}" type="presOf" srcId="{9B4A68AB-7C00-4341-B4E4-C3C0B99CD8AC}" destId="{640B36B5-AF8E-4DF5-950B-7041A5E73F6C}" srcOrd="0" destOrd="0" presId="urn:microsoft.com/office/officeart/2008/layout/LinedList"/>
    <dgm:cxn modelId="{89BDFE8B-C652-443A-9F54-A54CAAB51444}" srcId="{3A2A9AA4-D32B-4368-BAF8-47ABECAE93B5}" destId="{A27674FB-1E75-441C-A674-D268CA3B9EDF}" srcOrd="1" destOrd="0" parTransId="{53CAAF6E-6777-4959-BE28-78F2661315EB}" sibTransId="{5D169441-488E-40DD-A16A-D9BF7C337F09}"/>
    <dgm:cxn modelId="{1C8365A6-77C5-45D7-A26D-6E0D5C2896F3}" type="presOf" srcId="{FA7A40E3-935C-45A8-9B84-7CBD25A2793C}" destId="{6FA44CF7-76CF-4577-BE9E-117F2EC89E5C}" srcOrd="0" destOrd="0" presId="urn:microsoft.com/office/officeart/2008/layout/LinedList"/>
    <dgm:cxn modelId="{05A255D5-9069-4936-9D77-E2DAB9C4509E}" type="presOf" srcId="{A27674FB-1E75-441C-A674-D268CA3B9EDF}" destId="{B82C90CC-0749-4758-8A2F-212FB531FB46}" srcOrd="0" destOrd="0" presId="urn:microsoft.com/office/officeart/2008/layout/LinedList"/>
    <dgm:cxn modelId="{3E69249F-DEE4-47DA-A221-812919D0E92C}" type="presParOf" srcId="{9FBD3F3F-C50D-4E59-9B86-EFB65983C22E}" destId="{D1E56062-DC04-43D6-821B-D810ECAA1A9F}" srcOrd="0" destOrd="0" presId="urn:microsoft.com/office/officeart/2008/layout/LinedList"/>
    <dgm:cxn modelId="{73723E20-84C5-49DD-8E8B-3B1B0133576D}" type="presParOf" srcId="{9FBD3F3F-C50D-4E59-9B86-EFB65983C22E}" destId="{7F9AB956-3CB1-42D8-B213-3AC0A2FCC3C3}" srcOrd="1" destOrd="0" presId="urn:microsoft.com/office/officeart/2008/layout/LinedList"/>
    <dgm:cxn modelId="{3783CD14-794A-431D-865D-9DECCFB7B1A9}" type="presParOf" srcId="{7F9AB956-3CB1-42D8-B213-3AC0A2FCC3C3}" destId="{640B36B5-AF8E-4DF5-950B-7041A5E73F6C}" srcOrd="0" destOrd="0" presId="urn:microsoft.com/office/officeart/2008/layout/LinedList"/>
    <dgm:cxn modelId="{838C9A48-7B9A-4858-8CE7-C30E42DD79E6}" type="presParOf" srcId="{7F9AB956-3CB1-42D8-B213-3AC0A2FCC3C3}" destId="{2A78AA96-9B40-4367-AFCC-7E346BED6C83}" srcOrd="1" destOrd="0" presId="urn:microsoft.com/office/officeart/2008/layout/LinedList"/>
    <dgm:cxn modelId="{4EEC3AF8-D2B3-4F17-B453-A90D25454DA9}" type="presParOf" srcId="{9FBD3F3F-C50D-4E59-9B86-EFB65983C22E}" destId="{7B0AD277-1BFA-4786-B87F-BCD33585B8D3}" srcOrd="2" destOrd="0" presId="urn:microsoft.com/office/officeart/2008/layout/LinedList"/>
    <dgm:cxn modelId="{F1ECB196-E51D-4406-84B7-7AEB6FC8E388}" type="presParOf" srcId="{9FBD3F3F-C50D-4E59-9B86-EFB65983C22E}" destId="{3DB32A7A-386F-4930-972C-CEE0F3FC2479}" srcOrd="3" destOrd="0" presId="urn:microsoft.com/office/officeart/2008/layout/LinedList"/>
    <dgm:cxn modelId="{85405CA4-D8CF-423D-8AE3-1C4A3965981F}" type="presParOf" srcId="{3DB32A7A-386F-4930-972C-CEE0F3FC2479}" destId="{B82C90CC-0749-4758-8A2F-212FB531FB46}" srcOrd="0" destOrd="0" presId="urn:microsoft.com/office/officeart/2008/layout/LinedList"/>
    <dgm:cxn modelId="{EF35B3A2-F10A-496B-807B-B0E7AEA8679D}" type="presParOf" srcId="{3DB32A7A-386F-4930-972C-CEE0F3FC2479}" destId="{D6240695-AF70-4DCD-BF90-74B25A694B9F}" srcOrd="1" destOrd="0" presId="urn:microsoft.com/office/officeart/2008/layout/LinedList"/>
    <dgm:cxn modelId="{34DBB41D-B044-4609-BE20-D5D78DA03FF1}" type="presParOf" srcId="{9FBD3F3F-C50D-4E59-9B86-EFB65983C22E}" destId="{58A93914-2387-4AD5-BDC9-E2840F400896}" srcOrd="4" destOrd="0" presId="urn:microsoft.com/office/officeart/2008/layout/LinedList"/>
    <dgm:cxn modelId="{1B321191-6020-4A58-B6C1-4B982CEA65F4}" type="presParOf" srcId="{9FBD3F3F-C50D-4E59-9B86-EFB65983C22E}" destId="{147D24C2-326B-4533-9B3D-3D8D4637E20E}" srcOrd="5" destOrd="0" presId="urn:microsoft.com/office/officeart/2008/layout/LinedList"/>
    <dgm:cxn modelId="{D95FEBF6-648B-452B-837C-18A95B753B9E}" type="presParOf" srcId="{147D24C2-326B-4533-9B3D-3D8D4637E20E}" destId="{6FA44CF7-76CF-4577-BE9E-117F2EC89E5C}" srcOrd="0" destOrd="0" presId="urn:microsoft.com/office/officeart/2008/layout/LinedList"/>
    <dgm:cxn modelId="{931402F1-40DA-4984-8303-DC7609C5708F}" type="presParOf" srcId="{147D24C2-326B-4533-9B3D-3D8D4637E20E}" destId="{B6BC7E38-16A2-46A1-9686-EC1403E95B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6062-DC04-43D6-821B-D810ECAA1A9F}">
      <dsp:nvSpPr>
        <dsp:cNvPr id="0" name=""/>
        <dsp:cNvSpPr/>
      </dsp:nvSpPr>
      <dsp:spPr>
        <a:xfrm>
          <a:off x="0" y="1661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36B5-AF8E-4DF5-950B-7041A5E73F6C}">
      <dsp:nvSpPr>
        <dsp:cNvPr id="0" name=""/>
        <dsp:cNvSpPr/>
      </dsp:nvSpPr>
      <dsp:spPr>
        <a:xfrm>
          <a:off x="0" y="1661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dirty="0"/>
            <a:t>Performance </a:t>
          </a:r>
          <a:endParaRPr lang="en-US" sz="3700" kern="1200" dirty="0"/>
        </a:p>
      </dsp:txBody>
      <dsp:txXfrm>
        <a:off x="0" y="1661"/>
        <a:ext cx="3322054" cy="1133062"/>
      </dsp:txXfrm>
    </dsp:sp>
    <dsp:sp modelId="{7B0AD277-1BFA-4786-B87F-BCD33585B8D3}">
      <dsp:nvSpPr>
        <dsp:cNvPr id="0" name=""/>
        <dsp:cNvSpPr/>
      </dsp:nvSpPr>
      <dsp:spPr>
        <a:xfrm>
          <a:off x="0" y="1134723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90CC-0749-4758-8A2F-212FB531FB46}">
      <dsp:nvSpPr>
        <dsp:cNvPr id="0" name=""/>
        <dsp:cNvSpPr/>
      </dsp:nvSpPr>
      <dsp:spPr>
        <a:xfrm>
          <a:off x="0" y="1134723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Security</a:t>
          </a:r>
        </a:p>
      </dsp:txBody>
      <dsp:txXfrm>
        <a:off x="0" y="1134723"/>
        <a:ext cx="3322054" cy="1133062"/>
      </dsp:txXfrm>
    </dsp:sp>
    <dsp:sp modelId="{58A93914-2387-4AD5-BDC9-E2840F400896}">
      <dsp:nvSpPr>
        <dsp:cNvPr id="0" name=""/>
        <dsp:cNvSpPr/>
      </dsp:nvSpPr>
      <dsp:spPr>
        <a:xfrm>
          <a:off x="0" y="2267785"/>
          <a:ext cx="3322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44CF7-76CF-4577-BE9E-117F2EC89E5C}">
      <dsp:nvSpPr>
        <dsp:cNvPr id="0" name=""/>
        <dsp:cNvSpPr/>
      </dsp:nvSpPr>
      <dsp:spPr>
        <a:xfrm>
          <a:off x="0" y="2267785"/>
          <a:ext cx="3322054" cy="113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Scalability</a:t>
          </a:r>
        </a:p>
      </dsp:txBody>
      <dsp:txXfrm>
        <a:off x="0" y="2267785"/>
        <a:ext cx="3322054" cy="1133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 are Group 08, and today, we’re excited to present our project, </a:t>
            </a:r>
            <a:r>
              <a:rPr lang="en-US" i="1" dirty="0"/>
              <a:t>TrackNGo</a:t>
            </a:r>
            <a:r>
              <a:rPr lang="en-US" dirty="0"/>
              <a:t>, a smart public transport app designed to improve commuting for the people of Sri Lanka. </a:t>
            </a:r>
          </a:p>
          <a:p>
            <a:r>
              <a:rPr lang="en-US" dirty="0"/>
              <a:t>I’m [Your Name], and along with my teammates [List team members], we’ve working  hard in  bringing this idea to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once again for listening to our presentation. We hope TrackNGo can be a valuable asset to improve public transportation in Sri L</a:t>
            </a:r>
          </a:p>
          <a:p>
            <a:endParaRPr lang="en-US" dirty="0"/>
          </a:p>
          <a:p>
            <a:r>
              <a:rPr lang="en-US" dirty="0"/>
              <a:t>Thank you for your time and attention! We hope you enjoyed learning about TrackNGo, and we’re happy to answer any questions you might have."</a:t>
            </a:r>
            <a:r>
              <a:rPr lang="en-US" dirty="0" err="1"/>
              <a:t>anka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looking at why this app is important. Public transportation is essential for cities, but Sri Lanka’s bus system faces major issues.</a:t>
            </a:r>
          </a:p>
          <a:p>
            <a:r>
              <a:rPr lang="en-US" dirty="0"/>
              <a:t> Commuters often experience long wait times, deal with outdated schedules, and take inefficient routes. These issues make commuting stressful and unreliable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identified a few key challenges in Sri Lanka’s current bus system. </a:t>
            </a:r>
          </a:p>
          <a:p>
            <a:r>
              <a:rPr lang="en-US" dirty="0"/>
              <a:t>First, there’s extended waiting time at bus stops. Buses don’t always run on time, and delays are common. </a:t>
            </a:r>
          </a:p>
          <a:p>
            <a:r>
              <a:rPr lang="en-US" dirty="0"/>
              <a:t>Second, schedules aren’t updated frequently, leaving commuters with outdated information. </a:t>
            </a:r>
          </a:p>
          <a:p>
            <a:r>
              <a:rPr lang="en-US" dirty="0"/>
              <a:t>Third, routes are not well-optimized, which often leads to inefficient, time-consuming journeys.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7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objective is clear: we want to make commuting in Sri Lanka easier. </a:t>
            </a:r>
          </a:p>
          <a:p>
            <a:r>
              <a:rPr lang="en-US" dirty="0"/>
              <a:t>TrackNGo will improve the accessibility, reliability, and efficiency of public transport. </a:t>
            </a:r>
          </a:p>
          <a:p>
            <a:r>
              <a:rPr lang="en-US" dirty="0"/>
              <a:t>We believe that if people can see where their bus is, plan their route better, and receive real-time notifications, they’ll feel more in control of their journey, making the whole process much more convenient.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5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TrackNGo offers: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Tracking</a:t>
            </a:r>
            <a:r>
              <a:rPr lang="en-US" dirty="0"/>
              <a:t> – Commuters can view live bus locations, reducing the time they spend waiting.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Updated Schedules</a:t>
            </a:r>
            <a:r>
              <a:rPr lang="en-US" dirty="0"/>
              <a:t> – We provide access to the latest bus schedules.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Notifications</a:t>
            </a:r>
            <a:r>
              <a:rPr lang="en-US" dirty="0"/>
              <a:t> – Alerts about arrival times, delays, or disruptions.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Lost &amp; Found</a:t>
            </a:r>
            <a:r>
              <a:rPr lang="en-US" dirty="0"/>
              <a:t> – A feature where users can report and track lost items.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Fare Calculation</a:t>
            </a:r>
            <a:r>
              <a:rPr lang="en-US" dirty="0"/>
              <a:t> – Automatic estimates based on the chosen route.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News &amp; Insights</a:t>
            </a:r>
            <a:r>
              <a:rPr lang="en-US" dirty="0"/>
              <a:t> – Relevant transport updates and 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functional requirements, non-functional requirements are also important. </a:t>
            </a:r>
          </a:p>
          <a:p>
            <a:r>
              <a:rPr lang="en-US" dirty="0"/>
              <a:t>These include performance, reliability, and user-friendliness. </a:t>
            </a:r>
          </a:p>
          <a:p>
            <a:r>
              <a:rPr lang="en-US" dirty="0"/>
              <a:t>For example, the app needs to load bus locations quickly and send notifications without delay.</a:t>
            </a:r>
          </a:p>
          <a:p>
            <a:r>
              <a:rPr lang="en-US" dirty="0"/>
              <a:t> We made sure TrackNGo has a clean, responsive design so users have a smooth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2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here’s how TrackNGo is built: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Frontend</a:t>
            </a:r>
            <a:r>
              <a:rPr lang="en-US" dirty="0"/>
              <a:t> is developed with React, making it responsive and user-friendly.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Backend</a:t>
            </a:r>
            <a:r>
              <a:rPr lang="en-US" dirty="0"/>
              <a:t> is handled by Node and Express, allowing efficient API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</a:t>
            </a:r>
            <a:r>
              <a:rPr lang="en-US" dirty="0"/>
              <a:t> is MongoDB, which stores bus routes, user data, and tracking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Google Maps API</a:t>
            </a:r>
            <a:r>
              <a:rPr lang="en-US" dirty="0"/>
              <a:t> is integrated for live GPS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 use the HTML Notifications API to ensure real-time updates.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0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TrackNGo tackles the key challenges in Sri Lanka’s public transport system through GPS tracking, real-time planning, and updated notifications. </a:t>
            </a:r>
          </a:p>
          <a:p>
            <a:r>
              <a:rPr lang="en-US" dirty="0"/>
              <a:t>We believe this app has the potential to significantly improve commuting experiences, offering a more reliable, efficient, and enjoyable way to travel."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are the team members who contributed to </a:t>
            </a:r>
            <a:r>
              <a:rPr lang="en-US" dirty="0" err="1"/>
              <a:t>TrackNGo’s</a:t>
            </a:r>
            <a:r>
              <a:rPr lang="en-US" dirty="0"/>
              <a:t> development. Thank you for your attention, and we’re open to any questions."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A2C7DDB1-14EF-D19E-818F-A6545CF1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3000"/>
          </a:blip>
          <a:srcRect t="1508" b="665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A68AFB8-9CCC-76E2-3610-A2B2848B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331" y="177198"/>
            <a:ext cx="6115470" cy="61154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6BE6A8-D06E-EB50-6F7A-6D5503897040}"/>
              </a:ext>
            </a:extLst>
          </p:cNvPr>
          <p:cNvSpPr/>
          <p:nvPr/>
        </p:nvSpPr>
        <p:spPr>
          <a:xfrm>
            <a:off x="3191923" y="4733635"/>
            <a:ext cx="5808133" cy="84667"/>
          </a:xfrm>
          <a:prstGeom prst="round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2167E-4CB1-C798-4596-8CB92C952B36}"/>
              </a:ext>
            </a:extLst>
          </p:cNvPr>
          <p:cNvSpPr txBox="1"/>
          <p:nvPr/>
        </p:nvSpPr>
        <p:spPr>
          <a:xfrm>
            <a:off x="4151729" y="4026418"/>
            <a:ext cx="388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Heavy" panose="020B0903020102020204" pitchFamily="34" charset="0"/>
              </a:rPr>
              <a:t>GROUP 08</a:t>
            </a:r>
          </a:p>
          <a:p>
            <a:pPr algn="ctr"/>
            <a:r>
              <a:rPr lang="en-US" dirty="0">
                <a:latin typeface="Franklin Gothic Heavy" panose="020B0903020102020204" pitchFamily="34" charset="0"/>
              </a:rPr>
              <a:t>SMART PUBLIC TRANSPORT APP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buses parked in a parking lot&#10;&#10;Description automatically generated">
            <a:extLst>
              <a:ext uri="{FF2B5EF4-FFF2-40B4-BE49-F238E27FC236}">
                <a16:creationId xmlns:a16="http://schemas.microsoft.com/office/drawing/2014/main" id="{BB8671CE-923C-372F-F9B7-1CC256D7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41000"/>
          </a:blip>
          <a:srcRect t="1508" b="6656"/>
          <a:stretch/>
        </p:blipFill>
        <p:spPr>
          <a:xfrm>
            <a:off x="-6867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>
                <a:solidFill>
                  <a:srgbClr val="EABD04"/>
                </a:solidFill>
                <a:latin typeface="Algerian" panose="04020705040A02060702" pitchFamily="82" charset="0"/>
              </a:rPr>
              <a:t>Thank</a:t>
            </a:r>
            <a:r>
              <a:rPr lang="en-US" sz="11700" b="1" dirty="0">
                <a:latin typeface="Algerian" panose="04020705040A02060702" pitchFamily="82" charset="0"/>
              </a:rPr>
              <a:t> </a:t>
            </a:r>
            <a:br>
              <a:rPr lang="en-US" sz="11700" b="1" dirty="0">
                <a:latin typeface="Algerian" panose="04020705040A02060702" pitchFamily="82" charset="0"/>
              </a:rPr>
            </a:br>
            <a:r>
              <a:rPr lang="en-US" sz="11700" dirty="0">
                <a:solidFill>
                  <a:schemeClr val="tx1"/>
                </a:solidFill>
                <a:latin typeface="Algerian" panose="04020705040A02060702" pitchFamily="82" charset="0"/>
              </a:rPr>
              <a:t>You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F31441-561B-6AE1-C0FC-6C9A6A51A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3434372" y="4588372"/>
            <a:ext cx="5309501" cy="13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uses in a parking lot&#10;&#10;Description automatically generated">
            <a:extLst>
              <a:ext uri="{FF2B5EF4-FFF2-40B4-BE49-F238E27FC236}">
                <a16:creationId xmlns:a16="http://schemas.microsoft.com/office/drawing/2014/main" id="{8BFC7AE7-BEF1-C9A8-5C56-E93A45EB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rcRect t="31470" b="12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2391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1141413" y="2442613"/>
            <a:ext cx="104632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 transportation is vital for urban life, but Sri Lanka’s bus system struggles with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wait times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inefficient routes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frustrating commuters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sz="2400" b="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TrackNGo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app addresses these issues with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 tracking 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route planning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allowing users to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view live bus locations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 routes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receive notifications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lost items 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the commuting experience.</a:t>
            </a:r>
            <a:endParaRPr lang="en-US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A school bus">
            <a:extLst>
              <a:ext uri="{FF2B5EF4-FFF2-40B4-BE49-F238E27FC236}">
                <a16:creationId xmlns:a16="http://schemas.microsoft.com/office/drawing/2014/main" id="{F2F3998B-FE9B-1197-82DF-3AF25E942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631" y="4179470"/>
            <a:ext cx="1995030" cy="1995030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5F9709-CA21-3786-F51A-65FF66A667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38565" y="6079671"/>
            <a:ext cx="1865725" cy="4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0C2BA8-3B41-11DB-7B45-48422A9D4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8078"/>
          <a:stretch/>
        </p:blipFill>
        <p:spPr>
          <a:xfrm>
            <a:off x="0" y="0"/>
            <a:ext cx="121652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3485725" y="610640"/>
            <a:ext cx="9198069" cy="252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in Sri Lanka's Bus System</a:t>
            </a:r>
            <a:r>
              <a:rPr lang="en-US" sz="24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Extended wait times.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Outdated schedules.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route optimization.</a:t>
            </a: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Lack of real-time updates and route planning.</a:t>
            </a:r>
            <a:endParaRPr lang="en-US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tech-driven solution to enhance accessibility, efficiency, and reliability in public transport.</a:t>
            </a:r>
            <a:b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2" y="601116"/>
            <a:ext cx="3683471" cy="23626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18B98E-F9B0-98DF-E50D-A806F1DCD2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696" t="-47" r="-5325" b="48"/>
          <a:stretch/>
        </p:blipFill>
        <p:spPr>
          <a:xfrm>
            <a:off x="701162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C3D56-D1C7-E132-669E-25557F9F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00" r="46198" b="3"/>
          <a:stretch/>
        </p:blipFill>
        <p:spPr>
          <a:xfrm>
            <a:off x="3535705" y="3219694"/>
            <a:ext cx="2468880" cy="267919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Picture 11" descr="A group of people standing next to a bus&#10;&#10;Description automatically generated">
            <a:extLst>
              <a:ext uri="{FF2B5EF4-FFF2-40B4-BE49-F238E27FC236}">
                <a16:creationId xmlns:a16="http://schemas.microsoft.com/office/drawing/2014/main" id="{4584FCF2-F2AD-2C05-850B-D6FC63031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671" r="16275" b="-2"/>
          <a:stretch/>
        </p:blipFill>
        <p:spPr>
          <a:xfrm>
            <a:off x="6187417" y="3219696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CD489B41-1FA5-8F10-920B-A55D55453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90" r="31451" b="2"/>
          <a:stretch/>
        </p:blipFill>
        <p:spPr>
          <a:xfrm>
            <a:off x="8839128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A658D-5EA1-E38C-493C-DC6DCDEDB5A8}"/>
              </a:ext>
            </a:extLst>
          </p:cNvPr>
          <p:cNvSpPr/>
          <p:nvPr/>
        </p:nvSpPr>
        <p:spPr>
          <a:xfrm flipV="1">
            <a:off x="0" y="6220690"/>
            <a:ext cx="12192000" cy="45719"/>
          </a:xfrm>
          <a:prstGeom prst="rect">
            <a:avLst/>
          </a:prstGeom>
          <a:solidFill>
            <a:srgbClr val="EABD04"/>
          </a:solidFill>
          <a:ln>
            <a:solidFill>
              <a:srgbClr val="EABD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FA250568-2630-9953-AB23-3EB8002EE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16" b="38860"/>
          <a:stretch/>
        </p:blipFill>
        <p:spPr>
          <a:xfrm>
            <a:off x="5125147" y="6312591"/>
            <a:ext cx="1914909" cy="4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8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uses parked in front of a building">
            <a:extLst>
              <a:ext uri="{FF2B5EF4-FFF2-40B4-BE49-F238E27FC236}">
                <a16:creationId xmlns:a16="http://schemas.microsoft.com/office/drawing/2014/main" id="{3D7A3262-1EE1-3C23-C0CA-C15B981649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-837393"/>
            <a:ext cx="12192000" cy="8113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15" y="478129"/>
            <a:ext cx="7068127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Objective</a:t>
            </a:r>
          </a:p>
        </p:txBody>
      </p:sp>
      <p:pic>
        <p:nvPicPr>
          <p:cNvPr id="6" name="Picture 5" descr="A person standing next to a phone&#10;&#10;Description automatically generated">
            <a:extLst>
              <a:ext uri="{FF2B5EF4-FFF2-40B4-BE49-F238E27FC236}">
                <a16:creationId xmlns:a16="http://schemas.microsoft.com/office/drawing/2014/main" id="{CF5B5558-0779-85B2-4406-B1EEA085E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5" r="18829"/>
          <a:stretch/>
        </p:blipFill>
        <p:spPr>
          <a:xfrm>
            <a:off x="7552042" y="964361"/>
            <a:ext cx="3416888" cy="1921384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449179" y="1602687"/>
            <a:ext cx="7068127" cy="3652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8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 develop a smart bus transportation app that improves commuting in Sri Lanka and</a:t>
            </a:r>
            <a:r>
              <a:rPr lang="en-US" sz="28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Make public transit more accessible, reliable, and efficient, helping users plan journeys with ease.</a:t>
            </a:r>
            <a:endParaRPr lang="en-US" sz="2800" b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FC731E-ED3B-6C39-079C-7DD32D502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7552042" y="3362991"/>
            <a:ext cx="3416888" cy="87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14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179" y="2410550"/>
            <a:ext cx="3842558" cy="2036899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FB3C01-B8ED-F338-B59C-2E38319D6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r="19847"/>
          <a:stretch/>
        </p:blipFill>
        <p:spPr>
          <a:xfrm>
            <a:off x="1" y="2306"/>
            <a:ext cx="7579420" cy="685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1E5BE-CC6D-AA46-E0B5-423B88E41AB8}"/>
              </a:ext>
            </a:extLst>
          </p:cNvPr>
          <p:cNvSpPr txBox="1"/>
          <p:nvPr/>
        </p:nvSpPr>
        <p:spPr>
          <a:xfrm>
            <a:off x="385011" y="2450893"/>
            <a:ext cx="7010993" cy="2362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Real-Time Tracking: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Live bus locations to reduce wait times.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Updated Schedules: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Access the latest bus schedules anytime.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Notifications: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Alerts for arrivals, delays, and disruptions.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Lost &amp; Found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Report and track lost items easily.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Fare Calculation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Automatic fare estimates based on route.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News &amp; Insights: 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Transport info plus relevant news updates.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46EA5F4D-6716-6F9F-6AF4-2208F62C7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15" y="5085031"/>
            <a:ext cx="814824" cy="81482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DCC54C7-3C20-C090-09CE-3E6A7E4EB6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16" b="38860"/>
          <a:stretch/>
        </p:blipFill>
        <p:spPr>
          <a:xfrm>
            <a:off x="10234672" y="6133677"/>
            <a:ext cx="1865725" cy="4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chat&#10;&#10;Description automatically generated with medium confidence">
            <a:extLst>
              <a:ext uri="{FF2B5EF4-FFF2-40B4-BE49-F238E27FC236}">
                <a16:creationId xmlns:a16="http://schemas.microsoft.com/office/drawing/2014/main" id="{3CE707F5-D1B1-483D-4F04-00A551EA0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975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Non-Functional Requirement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588BE3-0B5D-0AF3-FF36-03A04515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718664" y="2748930"/>
            <a:ext cx="5328747" cy="1360139"/>
          </a:xfrm>
          <a:prstGeom prst="rect">
            <a:avLst/>
          </a:prstGeom>
        </p:spPr>
      </p:pic>
      <p:graphicFrame>
        <p:nvGraphicFramePr>
          <p:cNvPr id="15" name="TextBox 8">
            <a:extLst>
              <a:ext uri="{FF2B5EF4-FFF2-40B4-BE49-F238E27FC236}">
                <a16:creationId xmlns:a16="http://schemas.microsoft.com/office/drawing/2014/main" id="{00F7B17B-91CB-038B-E7AF-383D59CB8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590103"/>
              </p:ext>
            </p:extLst>
          </p:nvPr>
        </p:nvGraphicFramePr>
        <p:xfrm>
          <a:off x="1252021" y="1884386"/>
          <a:ext cx="3322054" cy="340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759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hip with blue lines&#10;&#10;Description automatically generated">
            <a:extLst>
              <a:ext uri="{FF2B5EF4-FFF2-40B4-BE49-F238E27FC236}">
                <a16:creationId xmlns:a16="http://schemas.microsoft.com/office/drawing/2014/main" id="{E2122DC4-00A0-37C1-749F-9E88B56FE1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40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CA5DB-B22F-A4A5-58ED-A10B5BC31CA9}"/>
              </a:ext>
            </a:extLst>
          </p:cNvPr>
          <p:cNvSpPr txBox="1"/>
          <p:nvPr/>
        </p:nvSpPr>
        <p:spPr>
          <a:xfrm>
            <a:off x="885040" y="2224043"/>
            <a:ext cx="1066032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React for creating an interactive and responsive UI.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Node with Express to manage API endpoints.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MongoDB for storing bus routes, user data, and real-time tracking data.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Map API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For GPS Location Tracking System.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500" b="0" i="0" u="none" strike="noStrike" cap="small" dirty="0">
                <a:solidFill>
                  <a:srgbClr val="EABD0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Notifications</a:t>
            </a:r>
            <a:r>
              <a:rPr lang="en-US" sz="2800" b="0" i="0" u="none" strike="noStrike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HTML Notifications API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7371C252-18E0-F5D4-6D32-CF244F47F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16" b="38860"/>
          <a:stretch/>
        </p:blipFill>
        <p:spPr>
          <a:xfrm>
            <a:off x="7871156" y="5464673"/>
            <a:ext cx="3987469" cy="10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earing masks on a bus&#10;&#10;Description automatically generated">
            <a:extLst>
              <a:ext uri="{FF2B5EF4-FFF2-40B4-BE49-F238E27FC236}">
                <a16:creationId xmlns:a16="http://schemas.microsoft.com/office/drawing/2014/main" id="{E5C41389-028B-80F2-B247-8B066B38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3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9DC899-C296-067E-23FF-D30B19BE0C77}"/>
              </a:ext>
            </a:extLst>
          </p:cNvPr>
          <p:cNvSpPr txBox="1">
            <a:spLocks/>
          </p:cNvSpPr>
          <p:nvPr/>
        </p:nvSpPr>
        <p:spPr>
          <a:xfrm>
            <a:off x="5753100" y="609600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sz="4800" dirty="0">
              <a:solidFill>
                <a:srgbClr val="EABD0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BC5026FE-22D9-F8CC-495A-6CF69F852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1838" y="609600"/>
            <a:ext cx="2057399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Graphic 10" descr="Presentation with checklist with solid fill">
            <a:extLst>
              <a:ext uri="{FF2B5EF4-FFF2-40B4-BE49-F238E27FC236}">
                <a16:creationId xmlns:a16="http://schemas.microsoft.com/office/drawing/2014/main" id="{10F6E672-05AB-4CED-BA94-C6371B63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5230" y="2947481"/>
            <a:ext cx="3010614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2937-608B-85B3-B2B6-1822C332E330}"/>
              </a:ext>
            </a:extLst>
          </p:cNvPr>
          <p:cNvSpPr txBox="1"/>
          <p:nvPr/>
        </p:nvSpPr>
        <p:spPr>
          <a:xfrm>
            <a:off x="5418034" y="2555193"/>
            <a:ext cx="6113726" cy="3507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000" b="0" i="0" u="none" strike="noStrike" dirty="0" err="1">
                <a:effectLst/>
                <a:latin typeface="Arial" panose="020B0604020202020204" pitchFamily="34" charset="0"/>
              </a:rPr>
              <a:t>TrackNGo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addresses key transit challenges with GPS tracking and real-time planning. By offering live bus locations, optimized routes, and timely notifications, it aims to improve commuter satisfaction and build a more efficient, reliable public transport system in Sri Lanka.</a:t>
            </a:r>
            <a:endParaRPr lang="en-US" sz="2000" b="0" i="0" u="none" strike="noStrike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4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EE478C-77DB-8225-F054-7BCFCB6D58AF}"/>
              </a:ext>
            </a:extLst>
          </p:cNvPr>
          <p:cNvSpPr txBox="1">
            <a:spLocks/>
          </p:cNvSpPr>
          <p:nvPr/>
        </p:nvSpPr>
        <p:spPr>
          <a:xfrm>
            <a:off x="552450" y="-177691"/>
            <a:ext cx="543576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solidFill>
                  <a:srgbClr val="EABD04"/>
                </a:solidFill>
              </a:rPr>
              <a:t>Group Details</a:t>
            </a:r>
            <a:endParaRPr lang="en-US" sz="4800" dirty="0">
              <a:solidFill>
                <a:srgbClr val="EABD0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1AE4E-5B52-A57D-1FC5-8FC80BB7FBFC}"/>
              </a:ext>
            </a:extLst>
          </p:cNvPr>
          <p:cNvSpPr txBox="1"/>
          <p:nvPr/>
        </p:nvSpPr>
        <p:spPr>
          <a:xfrm>
            <a:off x="885825" y="1259632"/>
            <a:ext cx="9611114" cy="4986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2020/ICT/07 -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Nalawansa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U.K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2020/ICT/49 - Mr. Bandara R.M.M.T.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2020/ICT/32 - Mr.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Kalhara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K.A.T.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2020/ICT/23 - Mr. Naveen P.R.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2020/ICT/118 - </a:t>
            </a:r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Ms.M.T.F.Shazna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2020/ICT/36 - Ms. Dhanapala D.M.C.S.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2020/ICT/88 - Ms. Perera KNR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2322089F-A044-1342-C81A-D9A37C37D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6" b="38860"/>
          <a:stretch/>
        </p:blipFill>
        <p:spPr>
          <a:xfrm>
            <a:off x="5555272" y="4778285"/>
            <a:ext cx="5750903" cy="1467893"/>
          </a:xfrm>
          <a:prstGeom prst="rect">
            <a:avLst/>
          </a:prstGeom>
        </p:spPr>
      </p:pic>
      <p:pic>
        <p:nvPicPr>
          <p:cNvPr id="3" name="Picture 2" descr="A group of people on a bus">
            <a:extLst>
              <a:ext uri="{FF2B5EF4-FFF2-40B4-BE49-F238E27FC236}">
                <a16:creationId xmlns:a16="http://schemas.microsoft.com/office/drawing/2014/main" id="{180897AB-AA43-735C-CFAC-ADB2E036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-1" y="-635001"/>
            <a:ext cx="12263215" cy="81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664</TotalTime>
  <Words>1024</Words>
  <Application>Microsoft Office PowerPoint</Application>
  <PresentationFormat>Widescreen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Calibri</vt:lpstr>
      <vt:lpstr>Century Gothic</vt:lpstr>
      <vt:lpstr>Franklin Gothic Heavy</vt:lpstr>
      <vt:lpstr>Tahoma</vt:lpstr>
      <vt:lpstr>Mesh</vt:lpstr>
      <vt:lpstr>PowerPoint Presentation</vt:lpstr>
      <vt:lpstr>Introduction</vt:lpstr>
      <vt:lpstr>Problem Statement</vt:lpstr>
      <vt:lpstr>Project Objective</vt:lpstr>
      <vt:lpstr>Proposed Solution</vt:lpstr>
      <vt:lpstr>Non-Functional Requirement</vt:lpstr>
      <vt:lpstr>System Architecture</vt:lpstr>
      <vt:lpstr>PowerPoint Presentation</vt:lpstr>
      <vt:lpstr>PowerPoint Presentation</vt:lpstr>
      <vt:lpstr>Thank  You</vt:lpstr>
    </vt:vector>
  </TitlesOfParts>
  <Company>Alshaya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TITLE</dc:title>
  <dc:creator>Mohamed Ashfak Deen Mohamed Faseen Deen</dc:creator>
  <cp:lastModifiedBy>Udara Kavishka</cp:lastModifiedBy>
  <cp:revision>15</cp:revision>
  <dcterms:created xsi:type="dcterms:W3CDTF">2024-11-06T04:31:28Z</dcterms:created>
  <dcterms:modified xsi:type="dcterms:W3CDTF">2025-01-01T21:11:17Z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